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82" y="16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4FF0F4-74B5-4EDB-AAB7-36BAC6E329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72CAAF7-A1CD-42A1-A94F-F39ABAD293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B5540D-9C7C-4527-9FBF-8B97752E95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3BFED-689F-4515-81A4-A9FCC51A6281}" type="datetimeFigureOut">
              <a:rPr lang="en-US" smtClean="0"/>
              <a:t>8/7/2021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4CA2CD-69F4-4541-9A11-B411386903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569B83-BDBD-474C-8894-45209FF792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48F0C-1EAB-4EFD-B2B7-3C516254BC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72463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DF79C4-4CAF-4565-87E5-07C8022B06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C67F4C-7DD1-4D8D-90CF-C5DF1484A9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6FA53C-D09D-4B53-9066-0EA60A6AD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3BFED-689F-4515-81A4-A9FCC51A6281}" type="datetimeFigureOut">
              <a:rPr lang="en-US" smtClean="0"/>
              <a:t>8/7/2021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F611B9-3DCB-4405-B15D-4D4BB3BD10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CED228-D266-4880-90B8-E89DB5F3BB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48F0C-1EAB-4EFD-B2B7-3C516254BC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48497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9D6821B-21D5-49E9-BA88-ECCCB5B2D19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146E45B-9440-438A-AE37-FE7F654242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81D8BF-42F2-4D38-8637-1E2F2FD9CD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3BFED-689F-4515-81A4-A9FCC51A6281}" type="datetimeFigureOut">
              <a:rPr lang="en-US" smtClean="0"/>
              <a:t>8/7/2021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7B0D7F-C224-45D9-824C-47A95D286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25D3B3-F78D-4713-A845-D7BCBF674D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48F0C-1EAB-4EFD-B2B7-3C516254BC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6472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6DB474-84A0-4947-AD8D-5F46B457A5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CED47B-C7D6-44A5-9E21-359572A991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CED4F3-302A-4AF1-8D8E-2DFAF4BBBD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3BFED-689F-4515-81A4-A9FCC51A6281}" type="datetimeFigureOut">
              <a:rPr lang="en-US" smtClean="0"/>
              <a:t>8/7/2021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6A45AD-18B8-4E1E-886C-BC58C5AD83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4286A8-D579-46B9-980E-A92893B85D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48F0C-1EAB-4EFD-B2B7-3C516254BC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86295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D48B16-ED85-46C9-B10E-BEE8CB31F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132359-20B2-4802-A421-1520A641EC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19F009-37FC-4430-A00C-446EDE2F62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3BFED-689F-4515-81A4-A9FCC51A6281}" type="datetimeFigureOut">
              <a:rPr lang="en-US" smtClean="0"/>
              <a:t>8/7/2021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204CDD-726D-4C49-A258-A160588736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7C4B3F-5D3C-4B04-A758-13D2F0AFD4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48F0C-1EAB-4EFD-B2B7-3C516254BC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46382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16716A-B4A9-4764-90CB-1DCA1A3700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926E24-5F9A-4437-A383-4AF61FC0867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208B3E0-DB6B-490C-A050-B295B1E561E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627BAEC-1B18-484A-8964-F34244871F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3BFED-689F-4515-81A4-A9FCC51A6281}" type="datetimeFigureOut">
              <a:rPr lang="en-US" smtClean="0"/>
              <a:t>8/7/2021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054C4D3-89AD-44F4-8C3E-96DFDDBC9D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F4389A-BD30-4DB3-AACC-AA0219BD60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48F0C-1EAB-4EFD-B2B7-3C516254BC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27895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67EF4C-D760-4F6E-9103-4FAB6CA25D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AE0A6B-CFAF-4C04-A0F0-BF2212B33F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2D515D-6A3C-4889-BBAF-B0BBADCD85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CD6D74-C642-4C98-A437-7AE1F5A7D44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1C8FF03-FCA7-4EF6-AC69-28C557F81E5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F36BE0F-8CE8-4F58-9233-BD0E4E7F05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3BFED-689F-4515-81A4-A9FCC51A6281}" type="datetimeFigureOut">
              <a:rPr lang="en-US" smtClean="0"/>
              <a:t>8/7/2021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AC5EE00-3AE5-4B5F-AE4E-5DC4478BE6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EB5A78E-7DBB-46C9-94C8-E00E735E8E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48F0C-1EAB-4EFD-B2B7-3C516254BC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41200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F84BFA-B0D8-4A7B-A0F7-F1510DC4CD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9657376-C1E4-4DDB-BDE4-0192BE72B5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3BFED-689F-4515-81A4-A9FCC51A6281}" type="datetimeFigureOut">
              <a:rPr lang="en-US" smtClean="0"/>
              <a:t>8/7/2021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9B70629-63F6-47DC-BE79-2755F3E2C6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255BAA8-E08B-481B-9E21-CFCF70A562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48F0C-1EAB-4EFD-B2B7-3C516254BC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84075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12881CD-7285-4566-9E75-587274DDF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3BFED-689F-4515-81A4-A9FCC51A6281}" type="datetimeFigureOut">
              <a:rPr lang="en-US" smtClean="0"/>
              <a:t>8/7/2021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444AF1D-E9BC-4459-A8E0-87F7778B76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5E71B8-A48D-4696-B468-F46E0746A2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48F0C-1EAB-4EFD-B2B7-3C516254BC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06015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44BBED-BD74-4DB3-A1DE-0A9E7C253F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54F3DA-3DB6-4F4E-AA87-A1C31D44C7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9FCA443-F6E4-463F-8810-A08A38C7B3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E4BDCC5-4A78-4090-A9A4-7B7391F002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3BFED-689F-4515-81A4-A9FCC51A6281}" type="datetimeFigureOut">
              <a:rPr lang="en-US" smtClean="0"/>
              <a:t>8/7/2021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979DA6-8358-4406-A57D-63B94FE6AA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583371-2E1E-4169-B4B8-D78A14D5B7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48F0C-1EAB-4EFD-B2B7-3C516254BC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73193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881BD9-6ED0-4B8E-8A01-9025EE9FD1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EB033AC-83FB-4E80-8ADB-0D08412D3C2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5188BDA-4C6B-4F65-A4DE-2EF3E1028C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F60D76-DAD2-4649-A82A-D519A25C0A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3BFED-689F-4515-81A4-A9FCC51A6281}" type="datetimeFigureOut">
              <a:rPr lang="en-US" smtClean="0"/>
              <a:t>8/7/2021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686AD4-EE59-4136-8F54-812FD20BD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E395EC1-18F4-47AE-896B-948A96ED0C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48F0C-1EAB-4EFD-B2B7-3C516254BC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26934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6626378-56AC-4955-993B-41A43D9DA3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717C7D-CF60-40BF-9DE6-0071727EFA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5CAAE5-EC07-4816-8CC9-3C65B651317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83BFED-689F-4515-81A4-A9FCC51A6281}" type="datetimeFigureOut">
              <a:rPr lang="en-US" smtClean="0"/>
              <a:t>8/7/2021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205FF1-D15E-4A6D-A77F-283851BDD0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68316C-FB9C-45C4-BD5A-20DE1B7E38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948F0C-1EAB-4EFD-B2B7-3C516254BC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7283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87E463-0ACD-4B1C-B8D8-A5921365354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th-TH" sz="4000" b="1" dirty="0">
                <a:latin typeface="Leelawadee" panose="020B0502040204020203" pitchFamily="34" charset="-34"/>
                <a:cs typeface="Leelawadee" panose="020B0502040204020203" pitchFamily="34" charset="-34"/>
              </a:rPr>
              <a:t>คำถาม</a:t>
            </a:r>
            <a:r>
              <a:rPr lang="en-US" sz="4000" b="1" dirty="0">
                <a:latin typeface="Leelawadee" panose="020B0502040204020203" pitchFamily="34" charset="-34"/>
                <a:cs typeface="Leelawadee" panose="020B0502040204020203" pitchFamily="34" charset="-34"/>
              </a:rPr>
              <a:t>: </a:t>
            </a:r>
            <a:r>
              <a:rPr lang="th-TH" sz="4000" b="1" dirty="0">
                <a:latin typeface="Leelawadee" panose="020B0502040204020203" pitchFamily="34" charset="-34"/>
                <a:cs typeface="Leelawadee" panose="020B0502040204020203" pitchFamily="34" charset="-34"/>
              </a:rPr>
              <a:t>ความต้องการสร้าง </a:t>
            </a:r>
            <a:r>
              <a:rPr lang="en-US" sz="4000" b="1" dirty="0">
                <a:latin typeface="Leelawadee" panose="020B0502040204020203" pitchFamily="34" charset="-34"/>
                <a:cs typeface="Leelawadee" panose="020B0502040204020203" pitchFamily="34" charset="-34"/>
              </a:rPr>
              <a:t>Master Table </a:t>
            </a:r>
            <a:r>
              <a:rPr lang="th-TH" sz="4000" b="1" dirty="0">
                <a:latin typeface="Leelawadee" panose="020B0502040204020203" pitchFamily="34" charset="-34"/>
                <a:cs typeface="Leelawadee" panose="020B0502040204020203" pitchFamily="34" charset="-34"/>
              </a:rPr>
              <a:t>พนง. โดย </a:t>
            </a:r>
            <a:r>
              <a:rPr lang="en-US" sz="4000" b="1" dirty="0">
                <a:latin typeface="Leelawadee" panose="020B0502040204020203" pitchFamily="34" charset="-34"/>
                <a:cs typeface="Leelawadee" panose="020B0502040204020203" pitchFamily="34" charset="-34"/>
              </a:rPr>
              <a:t>Filter </a:t>
            </a:r>
            <a:r>
              <a:rPr lang="th-TH" sz="4000" b="1" dirty="0">
                <a:latin typeface="Leelawadee" panose="020B0502040204020203" pitchFamily="34" charset="-34"/>
                <a:cs typeface="Leelawadee" panose="020B0502040204020203" pitchFamily="34" charset="-34"/>
              </a:rPr>
              <a:t>เอาเฉพาะ </a:t>
            </a:r>
            <a:r>
              <a:rPr lang="en-US" sz="4000" b="1" dirty="0">
                <a:latin typeface="Leelawadee" panose="020B0502040204020203" pitchFamily="34" charset="-34"/>
                <a:cs typeface="Leelawadee" panose="020B0502040204020203" pitchFamily="34" charset="-34"/>
              </a:rPr>
              <a:t>Record </a:t>
            </a:r>
            <a:r>
              <a:rPr lang="th-TH" sz="4000" b="1" dirty="0">
                <a:latin typeface="Leelawadee" panose="020B0502040204020203" pitchFamily="34" charset="-34"/>
                <a:cs typeface="Leelawadee" panose="020B0502040204020203" pitchFamily="34" charset="-34"/>
              </a:rPr>
              <a:t>ล่าสุดของพนง.มาสร้างเป็น </a:t>
            </a:r>
            <a:r>
              <a:rPr lang="en-US" sz="4000" b="1" dirty="0">
                <a:latin typeface="Leelawadee" panose="020B0502040204020203" pitchFamily="34" charset="-34"/>
                <a:cs typeface="Leelawadee" panose="020B0502040204020203" pitchFamily="34" charset="-34"/>
              </a:rPr>
              <a:t>Master Table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E1E9916-3659-44B0-8CAE-AFF1B4573A0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latin typeface="Leelawadee" panose="020B0502040204020203" pitchFamily="34" charset="-34"/>
                <a:cs typeface="Leelawadee" panose="020B0502040204020203" pitchFamily="34" charset="-34"/>
              </a:rPr>
              <a:t>07/08/2021</a:t>
            </a:r>
          </a:p>
        </p:txBody>
      </p:sp>
    </p:spTree>
    <p:extLst>
      <p:ext uri="{BB962C8B-B14F-4D97-AF65-F5344CB8AC3E}">
        <p14:creationId xmlns:p14="http://schemas.microsoft.com/office/powerpoint/2010/main" val="7032438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CD16E7-7FE1-462A-8A58-5BE39C00B0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57619"/>
          </a:xfrm>
        </p:spPr>
        <p:txBody>
          <a:bodyPr>
            <a:normAutofit/>
          </a:bodyPr>
          <a:lstStyle/>
          <a:p>
            <a:r>
              <a:rPr lang="en-US" sz="2800" b="1" dirty="0">
                <a:latin typeface="Leelawadee" panose="020B0502040204020203" pitchFamily="34" charset="-34"/>
                <a:cs typeface="Leelawadee" panose="020B0502040204020203" pitchFamily="34" charset="-34"/>
              </a:rPr>
              <a:t>Background </a:t>
            </a:r>
            <a:r>
              <a:rPr lang="th-TH" sz="2800" b="1" dirty="0">
                <a:latin typeface="Leelawadee" panose="020B0502040204020203" pitchFamily="34" charset="-34"/>
                <a:cs typeface="Leelawadee" panose="020B0502040204020203" pitchFamily="34" charset="-34"/>
              </a:rPr>
              <a:t>ข้อมูล</a:t>
            </a:r>
            <a:endParaRPr lang="en-US" sz="2800" b="1" dirty="0">
              <a:latin typeface="Leelawadee" panose="020B0502040204020203" pitchFamily="34" charset="-34"/>
              <a:cs typeface="Leelawadee" panose="020B0502040204020203" pitchFamily="34" charset="-34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15541E-714B-4445-9AC8-69353C3F9A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97780"/>
            <a:ext cx="10515600" cy="1693079"/>
          </a:xfrm>
        </p:spPr>
        <p:txBody>
          <a:bodyPr>
            <a:normAutofit/>
          </a:bodyPr>
          <a:lstStyle/>
          <a:p>
            <a:r>
              <a:rPr lang="th-TH" sz="1800" dirty="0">
                <a:latin typeface="Leelawadee" panose="020B0502040204020203" pitchFamily="34" charset="-34"/>
                <a:cs typeface="Leelawadee" panose="020B0502040204020203" pitchFamily="34" charset="-34"/>
              </a:rPr>
              <a:t>ข้อมูลตรวจสุขภาพพนง.ย้อนหลัง ปี 2018-2020</a:t>
            </a:r>
          </a:p>
          <a:p>
            <a:r>
              <a:rPr lang="th-TH" sz="1800" dirty="0">
                <a:latin typeface="Leelawadee" panose="020B0502040204020203" pitchFamily="34" charset="-34"/>
                <a:cs typeface="Leelawadee" panose="020B0502040204020203" pitchFamily="34" charset="-34"/>
              </a:rPr>
              <a:t>พนง.บางคนมีการตรวจครั้งเดียว บางคนมีการตรวจหลายครั้ง</a:t>
            </a:r>
          </a:p>
          <a:p>
            <a:r>
              <a:rPr lang="th-TH" sz="1800" dirty="0">
                <a:latin typeface="Leelawadee" panose="020B0502040204020203" pitchFamily="34" charset="-34"/>
                <a:cs typeface="Leelawadee" panose="020B0502040204020203" pitchFamily="34" charset="-34"/>
              </a:rPr>
              <a:t>พนง.บางคนมีการเปลี่ยนชื่อ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FE40C36-B525-4476-9BF1-AC4EC06168C6}"/>
              </a:ext>
            </a:extLst>
          </p:cNvPr>
          <p:cNvSpPr txBox="1">
            <a:spLocks/>
          </p:cNvSpPr>
          <p:nvPr/>
        </p:nvSpPr>
        <p:spPr>
          <a:xfrm>
            <a:off x="838200" y="2990859"/>
            <a:ext cx="10515600" cy="8762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2800" b="1" dirty="0">
                <a:latin typeface="Leelawadee" panose="020B0502040204020203" pitchFamily="34" charset="-34"/>
                <a:cs typeface="Leelawadee" panose="020B0502040204020203" pitchFamily="34" charset="-34"/>
              </a:rPr>
              <a:t>ความต้องการ</a:t>
            </a:r>
            <a:endParaRPr lang="en-US" sz="2800" b="1" dirty="0">
              <a:latin typeface="Leelawadee" panose="020B0502040204020203" pitchFamily="34" charset="-34"/>
              <a:cs typeface="Leelawadee" panose="020B0502040204020203" pitchFamily="34" charset="-34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6C327F7-A2F6-44AC-BF98-613AF578F56F}"/>
              </a:ext>
            </a:extLst>
          </p:cNvPr>
          <p:cNvSpPr txBox="1">
            <a:spLocks/>
          </p:cNvSpPr>
          <p:nvPr/>
        </p:nvSpPr>
        <p:spPr>
          <a:xfrm>
            <a:off x="838200" y="4000984"/>
            <a:ext cx="10515600" cy="16930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1800" dirty="0">
                <a:latin typeface="Leelawadee" panose="020B0502040204020203" pitchFamily="34" charset="-34"/>
                <a:cs typeface="Leelawadee" panose="020B0502040204020203" pitchFamily="34" charset="-34"/>
              </a:rPr>
              <a:t>ต้องการสร้าง </a:t>
            </a:r>
            <a:r>
              <a:rPr lang="en-US" sz="1800" dirty="0">
                <a:latin typeface="Leelawadee" panose="020B0502040204020203" pitchFamily="34" charset="-34"/>
                <a:cs typeface="Leelawadee" panose="020B0502040204020203" pitchFamily="34" charset="-34"/>
              </a:rPr>
              <a:t>Master Table </a:t>
            </a:r>
            <a:r>
              <a:rPr lang="th-TH" sz="1800" dirty="0">
                <a:latin typeface="Leelawadee" panose="020B0502040204020203" pitchFamily="34" charset="-34"/>
                <a:cs typeface="Leelawadee" panose="020B0502040204020203" pitchFamily="34" charset="-34"/>
              </a:rPr>
              <a:t>โดยการ </a:t>
            </a:r>
            <a:r>
              <a:rPr lang="en-US" sz="1800" dirty="0">
                <a:latin typeface="Leelawadee" panose="020B0502040204020203" pitchFamily="34" charset="-34"/>
                <a:cs typeface="Leelawadee" panose="020B0502040204020203" pitchFamily="34" charset="-34"/>
              </a:rPr>
              <a:t>Calculate Table</a:t>
            </a:r>
            <a:r>
              <a:rPr lang="th-TH" sz="1800" dirty="0">
                <a:latin typeface="Leelawadee" panose="020B0502040204020203" pitchFamily="34" charset="-34"/>
                <a:cs typeface="Leelawadee" panose="020B0502040204020203" pitchFamily="34" charset="-34"/>
              </a:rPr>
              <a:t> หรือเขียน </a:t>
            </a:r>
            <a:r>
              <a:rPr lang="en-US" sz="1800" dirty="0">
                <a:latin typeface="Leelawadee" panose="020B0502040204020203" pitchFamily="34" charset="-34"/>
                <a:cs typeface="Leelawadee" panose="020B0502040204020203" pitchFamily="34" charset="-34"/>
              </a:rPr>
              <a:t>Query</a:t>
            </a:r>
            <a:r>
              <a:rPr lang="th-TH" sz="1800" dirty="0">
                <a:latin typeface="Leelawadee" panose="020B0502040204020203" pitchFamily="34" charset="-34"/>
                <a:cs typeface="Leelawadee" panose="020B0502040204020203" pitchFamily="34" charset="-34"/>
              </a:rPr>
              <a:t> ขึ้นมาใหม่</a:t>
            </a:r>
            <a:r>
              <a:rPr lang="en-US" sz="1800" dirty="0">
                <a:latin typeface="Leelawadee" panose="020B0502040204020203" pitchFamily="34" charset="-34"/>
                <a:cs typeface="Leelawadee" panose="020B0502040204020203" pitchFamily="34" charset="-34"/>
              </a:rPr>
              <a:t> </a:t>
            </a:r>
            <a:r>
              <a:rPr lang="th-TH" sz="1800" dirty="0">
                <a:latin typeface="Leelawadee" panose="020B0502040204020203" pitchFamily="34" charset="-34"/>
                <a:cs typeface="Leelawadee" panose="020B0502040204020203" pitchFamily="34" charset="-34"/>
              </a:rPr>
              <a:t>เอาข้อมูลเฉพาะคอลัมน์ </a:t>
            </a:r>
            <a:r>
              <a:rPr lang="en-US" sz="1800" dirty="0" err="1">
                <a:latin typeface="Leelawadee" panose="020B0502040204020203" pitchFamily="34" charset="-34"/>
                <a:cs typeface="Leelawadee" panose="020B0502040204020203" pitchFamily="34" charset="-34"/>
              </a:rPr>
              <a:t>RecordID</a:t>
            </a:r>
            <a:r>
              <a:rPr lang="en-US" sz="1800" dirty="0">
                <a:latin typeface="Leelawadee" panose="020B0502040204020203" pitchFamily="34" charset="-34"/>
                <a:cs typeface="Leelawadee" panose="020B0502040204020203" pitchFamily="34" charset="-34"/>
              </a:rPr>
              <a:t>, </a:t>
            </a:r>
            <a:r>
              <a:rPr lang="en-US" sz="1800" b="1" dirty="0" err="1">
                <a:solidFill>
                  <a:srgbClr val="FF0000"/>
                </a:solidFill>
                <a:latin typeface="Leelawadee" panose="020B0502040204020203" pitchFamily="34" charset="-34"/>
                <a:cs typeface="Leelawadee" panose="020B0502040204020203" pitchFamily="34" charset="-34"/>
              </a:rPr>
              <a:t>PersonID</a:t>
            </a:r>
            <a:r>
              <a:rPr lang="th-TH" sz="1800" b="1" dirty="0">
                <a:solidFill>
                  <a:srgbClr val="FF0000"/>
                </a:solidFill>
                <a:latin typeface="Leelawadee" panose="020B0502040204020203" pitchFamily="34" charset="-34"/>
                <a:cs typeface="Leelawadee" panose="020B0502040204020203" pitchFamily="34" charset="-34"/>
              </a:rPr>
              <a:t>(</a:t>
            </a:r>
            <a:r>
              <a:rPr lang="en-US" sz="1800" b="1" dirty="0" err="1">
                <a:solidFill>
                  <a:srgbClr val="FF0000"/>
                </a:solidFill>
                <a:latin typeface="Leelawadee" panose="020B0502040204020203" pitchFamily="34" charset="-34"/>
                <a:cs typeface="Leelawadee" panose="020B0502040204020203" pitchFamily="34" charset="-34"/>
              </a:rPr>
              <a:t>PrimaryKey</a:t>
            </a:r>
            <a:r>
              <a:rPr lang="th-TH" sz="1800" b="1" dirty="0">
                <a:solidFill>
                  <a:srgbClr val="FF0000"/>
                </a:solidFill>
                <a:latin typeface="Leelawadee" panose="020B0502040204020203" pitchFamily="34" charset="-34"/>
                <a:cs typeface="Leelawadee" panose="020B0502040204020203" pitchFamily="34" charset="-34"/>
              </a:rPr>
              <a:t>)</a:t>
            </a:r>
            <a:r>
              <a:rPr lang="en-US" sz="1800" dirty="0">
                <a:latin typeface="Leelawadee" panose="020B0502040204020203" pitchFamily="34" charset="-34"/>
                <a:cs typeface="Leelawadee" panose="020B0502040204020203" pitchFamily="34" charset="-34"/>
              </a:rPr>
              <a:t>, Prefix, Name, Surname, Year, Note(Highlight </a:t>
            </a:r>
            <a:r>
              <a:rPr lang="th-TH" sz="1800" dirty="0">
                <a:latin typeface="Leelawadee" panose="020B0502040204020203" pitchFamily="34" charset="-34"/>
                <a:cs typeface="Leelawadee" panose="020B0502040204020203" pitchFamily="34" charset="-34"/>
              </a:rPr>
              <a:t>สีฟ้าในตาราง </a:t>
            </a:r>
            <a:r>
              <a:rPr lang="en-US" sz="1800" dirty="0">
                <a:latin typeface="Leelawadee" panose="020B0502040204020203" pitchFamily="34" charset="-34"/>
                <a:cs typeface="Leelawadee" panose="020B0502040204020203" pitchFamily="34" charset="-34"/>
              </a:rPr>
              <a:t>Sheet2) </a:t>
            </a:r>
          </a:p>
          <a:p>
            <a:r>
              <a:rPr lang="th-TH" sz="1800" dirty="0">
                <a:latin typeface="Leelawadee" panose="020B0502040204020203" pitchFamily="34" charset="-34"/>
                <a:cs typeface="Leelawadee" panose="020B0502040204020203" pitchFamily="34" charset="-34"/>
              </a:rPr>
              <a:t>ให้ </a:t>
            </a:r>
            <a:r>
              <a:rPr lang="en-US" sz="1800" dirty="0">
                <a:latin typeface="Leelawadee" panose="020B0502040204020203" pitchFamily="34" charset="-34"/>
                <a:cs typeface="Leelawadee" panose="020B0502040204020203" pitchFamily="34" charset="-34"/>
              </a:rPr>
              <a:t>Query Filter </a:t>
            </a:r>
            <a:r>
              <a:rPr lang="th-TH" sz="1800" dirty="0">
                <a:latin typeface="Leelawadee" panose="020B0502040204020203" pitchFamily="34" charset="-34"/>
                <a:cs typeface="Leelawadee" panose="020B0502040204020203" pitchFamily="34" charset="-34"/>
              </a:rPr>
              <a:t>เอาเฉพาะข้อมูลปีล่าสุดของพนง.แต่ละคนที่มีข้อมูลเสมอ แม้มีการรีเฟรชข้อมูลเข้า </a:t>
            </a:r>
            <a:r>
              <a:rPr lang="en-US" sz="1800" dirty="0">
                <a:latin typeface="Leelawadee" panose="020B0502040204020203" pitchFamily="34" charset="-34"/>
                <a:cs typeface="Leelawadee" panose="020B0502040204020203" pitchFamily="34" charset="-34"/>
              </a:rPr>
              <a:t>Data Model </a:t>
            </a:r>
            <a:r>
              <a:rPr lang="th-TH" sz="1800" dirty="0">
                <a:latin typeface="Leelawadee" panose="020B0502040204020203" pitchFamily="34" charset="-34"/>
                <a:cs typeface="Leelawadee" panose="020B0502040204020203" pitchFamily="34" charset="-34"/>
              </a:rPr>
              <a:t>มาใหม่(เพราะข้อมูลปีก่อนๆ พนง.บางคนยังใช้ชื่อเดิม)</a:t>
            </a:r>
          </a:p>
        </p:txBody>
      </p:sp>
    </p:spTree>
    <p:extLst>
      <p:ext uri="{BB962C8B-B14F-4D97-AF65-F5344CB8AC3E}">
        <p14:creationId xmlns:p14="http://schemas.microsoft.com/office/powerpoint/2010/main" val="10053375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982ED3E-965D-4A7F-9405-23EE1A11A1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629" y="2159645"/>
            <a:ext cx="6048465" cy="466029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C5DF1E9-82EE-4A51-8C3D-6E9E7B558D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7831" y="3429000"/>
            <a:ext cx="4811570" cy="2883173"/>
          </a:xfrm>
          <a:prstGeom prst="rect">
            <a:avLst/>
          </a:prstGeom>
        </p:spPr>
      </p:pic>
      <p:sp>
        <p:nvSpPr>
          <p:cNvPr id="8" name="Arrow: Curved Down 7">
            <a:extLst>
              <a:ext uri="{FF2B5EF4-FFF2-40B4-BE49-F238E27FC236}">
                <a16:creationId xmlns:a16="http://schemas.microsoft.com/office/drawing/2014/main" id="{2C005751-96B1-4EA5-BBC8-4C9A19E4D168}"/>
              </a:ext>
            </a:extLst>
          </p:cNvPr>
          <p:cNvSpPr/>
          <p:nvPr/>
        </p:nvSpPr>
        <p:spPr>
          <a:xfrm>
            <a:off x="5532016" y="1902733"/>
            <a:ext cx="2255520" cy="113792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2E8F9BE-B841-4BDB-B8B6-FC35D06B2798}"/>
              </a:ext>
            </a:extLst>
          </p:cNvPr>
          <p:cNvSpPr txBox="1"/>
          <p:nvPr/>
        </p:nvSpPr>
        <p:spPr>
          <a:xfrm>
            <a:off x="350416" y="1425213"/>
            <a:ext cx="53136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dirty="0">
                <a:latin typeface="Leelawadee" panose="020B0502040204020203" pitchFamily="34" charset="-34"/>
                <a:cs typeface="Leelawadee" panose="020B0502040204020203" pitchFamily="34" charset="-34"/>
              </a:rPr>
              <a:t>ตารางผลตรวจสุขภาพที่ประกอบด้วย </a:t>
            </a:r>
            <a:r>
              <a:rPr lang="en-US" sz="1600" dirty="0">
                <a:latin typeface="Leelawadee" panose="020B0502040204020203" pitchFamily="34" charset="-34"/>
                <a:cs typeface="Leelawadee" panose="020B0502040204020203" pitchFamily="34" charset="-34"/>
              </a:rPr>
              <a:t>Record </a:t>
            </a:r>
            <a:br>
              <a:rPr lang="en-US" sz="1600" dirty="0">
                <a:latin typeface="Leelawadee" panose="020B0502040204020203" pitchFamily="34" charset="-34"/>
                <a:cs typeface="Leelawadee" panose="020B0502040204020203" pitchFamily="34" charset="-34"/>
              </a:rPr>
            </a:br>
            <a:r>
              <a:rPr lang="th-TH" sz="1600" dirty="0">
                <a:latin typeface="Leelawadee" panose="020B0502040204020203" pitchFamily="34" charset="-34"/>
                <a:cs typeface="Leelawadee" panose="020B0502040204020203" pitchFamily="34" charset="-34"/>
              </a:rPr>
              <a:t>ของพนง.หลายๆปีรวมกัน</a:t>
            </a:r>
            <a:endParaRPr lang="en-US" sz="1600" dirty="0">
              <a:latin typeface="Leelawadee" panose="020B0502040204020203" pitchFamily="34" charset="-34"/>
              <a:cs typeface="Leelawadee" panose="020B0502040204020203" pitchFamily="34" charset="-34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2973B1D-D943-46B6-87E2-ED56DF6273E0}"/>
              </a:ext>
            </a:extLst>
          </p:cNvPr>
          <p:cNvSpPr txBox="1"/>
          <p:nvPr/>
        </p:nvSpPr>
        <p:spPr>
          <a:xfrm>
            <a:off x="7816046" y="2650051"/>
            <a:ext cx="40133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Leelawadee" panose="020B0502040204020203" pitchFamily="34" charset="-34"/>
                <a:cs typeface="Leelawadee" panose="020B0502040204020203" pitchFamily="34" charset="-34"/>
              </a:rPr>
              <a:t>Master Table </a:t>
            </a:r>
            <a:r>
              <a:rPr lang="th-TH" sz="1600" dirty="0">
                <a:latin typeface="Leelawadee" panose="020B0502040204020203" pitchFamily="34" charset="-34"/>
                <a:cs typeface="Leelawadee" panose="020B0502040204020203" pitchFamily="34" charset="-34"/>
              </a:rPr>
              <a:t>พนง.ปีล่าสุดที่มีการตรวจสุขภาพ </a:t>
            </a:r>
            <a:r>
              <a:rPr lang="en-US" sz="1600" dirty="0">
                <a:latin typeface="Leelawadee" panose="020B0502040204020203" pitchFamily="34" charset="-34"/>
                <a:cs typeface="Leelawadee" panose="020B0502040204020203" pitchFamily="34" charset="-34"/>
              </a:rPr>
              <a:t>(</a:t>
            </a:r>
            <a:r>
              <a:rPr lang="th-TH" sz="1600" dirty="0">
                <a:latin typeface="Leelawadee" panose="020B0502040204020203" pitchFamily="34" charset="-34"/>
                <a:cs typeface="Leelawadee" panose="020B0502040204020203" pitchFamily="34" charset="-34"/>
              </a:rPr>
              <a:t>ซึ่งจะได้สรุปชื่อ</a:t>
            </a:r>
            <a:r>
              <a:rPr lang="en-US" sz="1600" dirty="0">
                <a:latin typeface="Leelawadee" panose="020B0502040204020203" pitchFamily="34" charset="-34"/>
                <a:cs typeface="Leelawadee" panose="020B0502040204020203" pitchFamily="34" charset="-34"/>
              </a:rPr>
              <a:t>-</a:t>
            </a:r>
            <a:r>
              <a:rPr lang="th-TH" sz="1600" dirty="0">
                <a:latin typeface="Leelawadee" panose="020B0502040204020203" pitchFamily="34" charset="-34"/>
                <a:cs typeface="Leelawadee" panose="020B0502040204020203" pitchFamily="34" charset="-34"/>
              </a:rPr>
              <a:t>นามสกุลแต่ละคนที่อัพเดทที่สุด</a:t>
            </a:r>
            <a:r>
              <a:rPr lang="en-US" sz="1600" dirty="0">
                <a:latin typeface="Leelawadee" panose="020B0502040204020203" pitchFamily="34" charset="-34"/>
                <a:cs typeface="Leelawadee" panose="020B0502040204020203" pitchFamily="34" charset="-34"/>
              </a:rPr>
              <a:t>)</a:t>
            </a:r>
            <a:endParaRPr lang="th-TH" sz="1600" dirty="0">
              <a:latin typeface="Leelawadee" panose="020B0502040204020203" pitchFamily="34" charset="-34"/>
              <a:cs typeface="Leelawadee" panose="020B0502040204020203" pitchFamily="34" charset="-34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2032F98-516E-47D1-822C-6B96D95AA215}"/>
              </a:ext>
            </a:extLst>
          </p:cNvPr>
          <p:cNvSpPr txBox="1"/>
          <p:nvPr/>
        </p:nvSpPr>
        <p:spPr>
          <a:xfrm>
            <a:off x="5431142" y="1623152"/>
            <a:ext cx="24572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>
                <a:latin typeface="Leelawadee" panose="020B0502040204020203" pitchFamily="34" charset="-34"/>
                <a:cs typeface="Leelawadee" panose="020B0502040204020203" pitchFamily="34" charset="-34"/>
              </a:rPr>
              <a:t>ใช้ </a:t>
            </a:r>
            <a:r>
              <a:rPr lang="en-US" sz="1600" b="1" dirty="0">
                <a:latin typeface="Leelawadee" panose="020B0502040204020203" pitchFamily="34" charset="-34"/>
                <a:cs typeface="Leelawadee" panose="020B0502040204020203" pitchFamily="34" charset="-34"/>
              </a:rPr>
              <a:t>DAX Calculate Table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9CEFFE7-04B2-41A1-9936-E1D6D405058C}"/>
              </a:ext>
            </a:extLst>
          </p:cNvPr>
          <p:cNvSpPr txBox="1"/>
          <p:nvPr/>
        </p:nvSpPr>
        <p:spPr>
          <a:xfrm>
            <a:off x="350416" y="186612"/>
            <a:ext cx="11602098" cy="369332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th-TH" b="1" dirty="0">
                <a:solidFill>
                  <a:schemeClr val="bg1"/>
                </a:solidFill>
                <a:latin typeface="Leelawadee" panose="020B0502040204020203" pitchFamily="34" charset="-34"/>
                <a:cs typeface="Leelawadee" panose="020B0502040204020203" pitchFamily="34" charset="-34"/>
              </a:rPr>
              <a:t>วิธีที่ 1</a:t>
            </a:r>
            <a:r>
              <a:rPr lang="en-US" b="1" dirty="0">
                <a:solidFill>
                  <a:schemeClr val="bg1"/>
                </a:solidFill>
                <a:latin typeface="Leelawadee" panose="020B0502040204020203" pitchFamily="34" charset="-34"/>
                <a:cs typeface="Leelawadee" panose="020B0502040204020203" pitchFamily="34" charset="-34"/>
              </a:rPr>
              <a:t>: </a:t>
            </a:r>
            <a:r>
              <a:rPr lang="th-TH" b="1" dirty="0">
                <a:solidFill>
                  <a:schemeClr val="bg1"/>
                </a:solidFill>
                <a:latin typeface="Leelawadee" panose="020B0502040204020203" pitchFamily="34" charset="-34"/>
                <a:cs typeface="Leelawadee" panose="020B0502040204020203" pitchFamily="34" charset="-34"/>
              </a:rPr>
              <a:t>ใช้ </a:t>
            </a:r>
            <a:r>
              <a:rPr lang="en-US" b="1" dirty="0">
                <a:solidFill>
                  <a:schemeClr val="bg1"/>
                </a:solidFill>
                <a:latin typeface="Leelawadee" panose="020B0502040204020203" pitchFamily="34" charset="-34"/>
                <a:cs typeface="Leelawadee" panose="020B0502040204020203" pitchFamily="34" charset="-34"/>
              </a:rPr>
              <a:t>DAX </a:t>
            </a:r>
            <a:r>
              <a:rPr lang="th-TH" b="1" dirty="0">
                <a:solidFill>
                  <a:schemeClr val="bg1"/>
                </a:solidFill>
                <a:latin typeface="Leelawadee" panose="020B0502040204020203" pitchFamily="34" charset="-34"/>
                <a:cs typeface="Leelawadee" panose="020B0502040204020203" pitchFamily="34" charset="-34"/>
              </a:rPr>
              <a:t>เขียน </a:t>
            </a:r>
            <a:r>
              <a:rPr lang="en-US" b="1" dirty="0">
                <a:solidFill>
                  <a:schemeClr val="bg1"/>
                </a:solidFill>
                <a:latin typeface="Leelawadee" panose="020B0502040204020203" pitchFamily="34" charset="-34"/>
                <a:cs typeface="Leelawadee" panose="020B0502040204020203" pitchFamily="34" charset="-34"/>
              </a:rPr>
              <a:t>Calculate Table </a:t>
            </a:r>
            <a:r>
              <a:rPr lang="th-TH" b="1" dirty="0">
                <a:solidFill>
                  <a:schemeClr val="bg1"/>
                </a:solidFill>
                <a:latin typeface="Leelawadee" panose="020B0502040204020203" pitchFamily="34" charset="-34"/>
                <a:cs typeface="Leelawadee" panose="020B0502040204020203" pitchFamily="34" charset="-34"/>
              </a:rPr>
              <a:t>บน </a:t>
            </a:r>
            <a:r>
              <a:rPr lang="en-US" b="1" dirty="0">
                <a:solidFill>
                  <a:schemeClr val="bg1"/>
                </a:solidFill>
                <a:latin typeface="Leelawadee" panose="020B0502040204020203" pitchFamily="34" charset="-34"/>
                <a:cs typeface="Leelawadee" panose="020B0502040204020203" pitchFamily="34" charset="-34"/>
              </a:rPr>
              <a:t>Power BI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561F411-ECE3-45F4-9839-4A3DA3EB1936}"/>
              </a:ext>
            </a:extLst>
          </p:cNvPr>
          <p:cNvSpPr/>
          <p:nvPr/>
        </p:nvSpPr>
        <p:spPr>
          <a:xfrm>
            <a:off x="7888410" y="908716"/>
            <a:ext cx="3444187" cy="3702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>
                <a:latin typeface="Leelawadee" panose="020B0502040204020203" pitchFamily="34" charset="-34"/>
                <a:cs typeface="Leelawadee" panose="020B0502040204020203" pitchFamily="34" charset="-34"/>
              </a:rPr>
              <a:t>ผลลัพธ์ที่ต้องการ</a:t>
            </a:r>
            <a:r>
              <a:rPr lang="en-US" b="1" dirty="0">
                <a:latin typeface="Leelawadee" panose="020B0502040204020203" pitchFamily="34" charset="-34"/>
                <a:cs typeface="Leelawadee" panose="020B0502040204020203" pitchFamily="34" charset="-34"/>
              </a:rPr>
              <a:t>(Master Table)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2F24EC9-BC3E-4D64-A51F-A2AF6FC741A5}"/>
              </a:ext>
            </a:extLst>
          </p:cNvPr>
          <p:cNvSpPr/>
          <p:nvPr/>
        </p:nvSpPr>
        <p:spPr>
          <a:xfrm>
            <a:off x="1552769" y="917929"/>
            <a:ext cx="3444187" cy="3702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>
                <a:latin typeface="Leelawadee" panose="020B0502040204020203" pitchFamily="34" charset="-34"/>
                <a:cs typeface="Leelawadee" panose="020B0502040204020203" pitchFamily="34" charset="-34"/>
              </a:rPr>
              <a:t>ข้อมูลดิบ(</a:t>
            </a:r>
            <a:r>
              <a:rPr lang="en-US" b="1" dirty="0">
                <a:latin typeface="Leelawadee" panose="020B0502040204020203" pitchFamily="34" charset="-34"/>
                <a:cs typeface="Leelawadee" panose="020B0502040204020203" pitchFamily="34" charset="-34"/>
              </a:rPr>
              <a:t>Transaction Table</a:t>
            </a:r>
            <a:r>
              <a:rPr lang="th-TH" b="1" dirty="0">
                <a:latin typeface="Leelawadee" panose="020B0502040204020203" pitchFamily="34" charset="-34"/>
                <a:cs typeface="Leelawadee" panose="020B0502040204020203" pitchFamily="34" charset="-34"/>
              </a:rPr>
              <a:t>)</a:t>
            </a:r>
            <a:endParaRPr lang="en-US" b="1" dirty="0">
              <a:latin typeface="Leelawadee" panose="020B0502040204020203" pitchFamily="34" charset="-34"/>
              <a:cs typeface="Leelawadee" panose="020B05020402040202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5608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C9A4F96-6CF2-405F-9DC4-FDB499ED4289}"/>
              </a:ext>
            </a:extLst>
          </p:cNvPr>
          <p:cNvSpPr txBox="1"/>
          <p:nvPr/>
        </p:nvSpPr>
        <p:spPr>
          <a:xfrm>
            <a:off x="350416" y="186612"/>
            <a:ext cx="11602098" cy="369332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th-TH" b="1" dirty="0">
                <a:solidFill>
                  <a:schemeClr val="bg1"/>
                </a:solidFill>
                <a:latin typeface="Leelawadee" panose="020B0502040204020203" pitchFamily="34" charset="-34"/>
                <a:cs typeface="Leelawadee" panose="020B0502040204020203" pitchFamily="34" charset="-34"/>
              </a:rPr>
              <a:t>วิธีที่ </a:t>
            </a:r>
            <a:r>
              <a:rPr lang="en-US" b="1" dirty="0">
                <a:solidFill>
                  <a:schemeClr val="bg1"/>
                </a:solidFill>
                <a:latin typeface="Leelawadee" panose="020B0502040204020203" pitchFamily="34" charset="-34"/>
                <a:cs typeface="Leelawadee" panose="020B0502040204020203" pitchFamily="34" charset="-34"/>
              </a:rPr>
              <a:t>2: </a:t>
            </a:r>
            <a:r>
              <a:rPr lang="th-TH" b="1" dirty="0">
                <a:solidFill>
                  <a:schemeClr val="bg1"/>
                </a:solidFill>
                <a:latin typeface="Leelawadee" panose="020B0502040204020203" pitchFamily="34" charset="-34"/>
                <a:cs typeface="Leelawadee" panose="020B0502040204020203" pitchFamily="34" charset="-34"/>
              </a:rPr>
              <a:t>เขียน </a:t>
            </a:r>
            <a:r>
              <a:rPr lang="en-US" b="1" dirty="0">
                <a:solidFill>
                  <a:schemeClr val="bg1"/>
                </a:solidFill>
                <a:latin typeface="Leelawadee" panose="020B0502040204020203" pitchFamily="34" charset="-34"/>
                <a:cs typeface="Leelawadee" panose="020B0502040204020203" pitchFamily="34" charset="-34"/>
              </a:rPr>
              <a:t>Query </a:t>
            </a:r>
            <a:r>
              <a:rPr lang="th-TH" b="1" dirty="0">
                <a:solidFill>
                  <a:schemeClr val="bg1"/>
                </a:solidFill>
                <a:latin typeface="Leelawadee" panose="020B0502040204020203" pitchFamily="34" charset="-34"/>
                <a:cs typeface="Leelawadee" panose="020B0502040204020203" pitchFamily="34" charset="-34"/>
              </a:rPr>
              <a:t>บน </a:t>
            </a:r>
            <a:r>
              <a:rPr lang="en-US" b="1" dirty="0">
                <a:solidFill>
                  <a:schemeClr val="bg1"/>
                </a:solidFill>
                <a:latin typeface="Leelawadee" panose="020B0502040204020203" pitchFamily="34" charset="-34"/>
                <a:cs typeface="Leelawadee" panose="020B0502040204020203" pitchFamily="34" charset="-34"/>
              </a:rPr>
              <a:t>MS Access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B50624E-F445-4CE3-95AA-843E7249CE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629" y="2159645"/>
            <a:ext cx="6048465" cy="466029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00BE471-6CFB-4206-9FC0-DE2260E6FD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7831" y="3429000"/>
            <a:ext cx="4811570" cy="2883173"/>
          </a:xfrm>
          <a:prstGeom prst="rect">
            <a:avLst/>
          </a:prstGeom>
        </p:spPr>
      </p:pic>
      <p:sp>
        <p:nvSpPr>
          <p:cNvPr id="7" name="Arrow: Curved Down 6">
            <a:extLst>
              <a:ext uri="{FF2B5EF4-FFF2-40B4-BE49-F238E27FC236}">
                <a16:creationId xmlns:a16="http://schemas.microsoft.com/office/drawing/2014/main" id="{0AE8689F-D295-44F9-91E5-867288356BAF}"/>
              </a:ext>
            </a:extLst>
          </p:cNvPr>
          <p:cNvSpPr/>
          <p:nvPr/>
        </p:nvSpPr>
        <p:spPr>
          <a:xfrm>
            <a:off x="5532016" y="1902733"/>
            <a:ext cx="2255520" cy="113792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F4161F0-61BB-434E-B300-F587C6C962F0}"/>
              </a:ext>
            </a:extLst>
          </p:cNvPr>
          <p:cNvSpPr txBox="1"/>
          <p:nvPr/>
        </p:nvSpPr>
        <p:spPr>
          <a:xfrm>
            <a:off x="350416" y="1425213"/>
            <a:ext cx="53136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dirty="0">
                <a:latin typeface="Leelawadee" panose="020B0502040204020203" pitchFamily="34" charset="-34"/>
                <a:cs typeface="Leelawadee" panose="020B0502040204020203" pitchFamily="34" charset="-34"/>
              </a:rPr>
              <a:t>ตารางผลตรวจสุขภาพที่ประกอบด้วย </a:t>
            </a:r>
            <a:r>
              <a:rPr lang="en-US" sz="1600" dirty="0">
                <a:latin typeface="Leelawadee" panose="020B0502040204020203" pitchFamily="34" charset="-34"/>
                <a:cs typeface="Leelawadee" panose="020B0502040204020203" pitchFamily="34" charset="-34"/>
              </a:rPr>
              <a:t>Record </a:t>
            </a:r>
            <a:br>
              <a:rPr lang="en-US" sz="1600" dirty="0">
                <a:latin typeface="Leelawadee" panose="020B0502040204020203" pitchFamily="34" charset="-34"/>
                <a:cs typeface="Leelawadee" panose="020B0502040204020203" pitchFamily="34" charset="-34"/>
              </a:rPr>
            </a:br>
            <a:r>
              <a:rPr lang="th-TH" sz="1600" dirty="0">
                <a:latin typeface="Leelawadee" panose="020B0502040204020203" pitchFamily="34" charset="-34"/>
                <a:cs typeface="Leelawadee" panose="020B0502040204020203" pitchFamily="34" charset="-34"/>
              </a:rPr>
              <a:t>ของพนง.หลายๆปีรวมกัน</a:t>
            </a:r>
            <a:endParaRPr lang="en-US" sz="1600" dirty="0">
              <a:latin typeface="Leelawadee" panose="020B0502040204020203" pitchFamily="34" charset="-34"/>
              <a:cs typeface="Leelawadee" panose="020B0502040204020203" pitchFamily="34" charset="-34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0CEBFE4-191E-45EB-8FC5-AF416D680B02}"/>
              </a:ext>
            </a:extLst>
          </p:cNvPr>
          <p:cNvSpPr txBox="1"/>
          <p:nvPr/>
        </p:nvSpPr>
        <p:spPr>
          <a:xfrm>
            <a:off x="7816046" y="2650051"/>
            <a:ext cx="40133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Leelawadee" panose="020B0502040204020203" pitchFamily="34" charset="-34"/>
                <a:cs typeface="Leelawadee" panose="020B0502040204020203" pitchFamily="34" charset="-34"/>
              </a:rPr>
              <a:t>Master Table </a:t>
            </a:r>
            <a:r>
              <a:rPr lang="th-TH" sz="1600" dirty="0">
                <a:latin typeface="Leelawadee" panose="020B0502040204020203" pitchFamily="34" charset="-34"/>
                <a:cs typeface="Leelawadee" panose="020B0502040204020203" pitchFamily="34" charset="-34"/>
              </a:rPr>
              <a:t>พนง.ปีล่าสุดที่มีการตรวจสุขภาพ </a:t>
            </a:r>
            <a:r>
              <a:rPr lang="en-US" sz="1600" dirty="0">
                <a:latin typeface="Leelawadee" panose="020B0502040204020203" pitchFamily="34" charset="-34"/>
                <a:cs typeface="Leelawadee" panose="020B0502040204020203" pitchFamily="34" charset="-34"/>
              </a:rPr>
              <a:t>(</a:t>
            </a:r>
            <a:r>
              <a:rPr lang="th-TH" sz="1600" dirty="0">
                <a:latin typeface="Leelawadee" panose="020B0502040204020203" pitchFamily="34" charset="-34"/>
                <a:cs typeface="Leelawadee" panose="020B0502040204020203" pitchFamily="34" charset="-34"/>
              </a:rPr>
              <a:t>ซึ่งจะได้สรุปชื่อ</a:t>
            </a:r>
            <a:r>
              <a:rPr lang="en-US" sz="1600" dirty="0">
                <a:latin typeface="Leelawadee" panose="020B0502040204020203" pitchFamily="34" charset="-34"/>
                <a:cs typeface="Leelawadee" panose="020B0502040204020203" pitchFamily="34" charset="-34"/>
              </a:rPr>
              <a:t>-</a:t>
            </a:r>
            <a:r>
              <a:rPr lang="th-TH" sz="1600" dirty="0">
                <a:latin typeface="Leelawadee" panose="020B0502040204020203" pitchFamily="34" charset="-34"/>
                <a:cs typeface="Leelawadee" panose="020B0502040204020203" pitchFamily="34" charset="-34"/>
              </a:rPr>
              <a:t>นามสกุลแต่ละคนที่อัพเดทที่สุด</a:t>
            </a:r>
            <a:r>
              <a:rPr lang="en-US" sz="1600" dirty="0">
                <a:latin typeface="Leelawadee" panose="020B0502040204020203" pitchFamily="34" charset="-34"/>
                <a:cs typeface="Leelawadee" panose="020B0502040204020203" pitchFamily="34" charset="-34"/>
              </a:rPr>
              <a:t>)</a:t>
            </a:r>
            <a:endParaRPr lang="th-TH" sz="1600" dirty="0">
              <a:latin typeface="Leelawadee" panose="020B0502040204020203" pitchFamily="34" charset="-34"/>
              <a:cs typeface="Leelawadee" panose="020B0502040204020203" pitchFamily="34" charset="-34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7801140-C2BC-4FB6-9778-B16BB3D7D310}"/>
              </a:ext>
            </a:extLst>
          </p:cNvPr>
          <p:cNvSpPr txBox="1"/>
          <p:nvPr/>
        </p:nvSpPr>
        <p:spPr>
          <a:xfrm>
            <a:off x="5330268" y="1310610"/>
            <a:ext cx="24572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>
                <a:latin typeface="Leelawadee" panose="020B0502040204020203" pitchFamily="34" charset="-34"/>
                <a:cs typeface="Leelawadee" panose="020B0502040204020203" pitchFamily="34" charset="-34"/>
              </a:rPr>
              <a:t>ใช้การเขียน </a:t>
            </a:r>
            <a:r>
              <a:rPr lang="en-US" sz="1600" b="1" dirty="0">
                <a:latin typeface="Leelawadee" panose="020B0502040204020203" pitchFamily="34" charset="-34"/>
                <a:cs typeface="Leelawadee" panose="020B0502040204020203" pitchFamily="34" charset="-34"/>
              </a:rPr>
              <a:t>Query </a:t>
            </a:r>
            <a:r>
              <a:rPr lang="th-TH" sz="1600" b="1" dirty="0">
                <a:latin typeface="Leelawadee" panose="020B0502040204020203" pitchFamily="34" charset="-34"/>
                <a:cs typeface="Leelawadee" panose="020B0502040204020203" pitchFamily="34" charset="-34"/>
              </a:rPr>
              <a:t>บน </a:t>
            </a:r>
            <a:r>
              <a:rPr lang="en-US" sz="1600" b="1" dirty="0">
                <a:latin typeface="Leelawadee" panose="020B0502040204020203" pitchFamily="34" charset="-34"/>
                <a:cs typeface="Leelawadee" panose="020B0502040204020203" pitchFamily="34" charset="-34"/>
              </a:rPr>
              <a:t>MS Access </a:t>
            </a:r>
            <a:r>
              <a:rPr lang="th-TH" sz="1600" b="1" dirty="0">
                <a:latin typeface="Leelawadee" panose="020B0502040204020203" pitchFamily="34" charset="-34"/>
                <a:cs typeface="Leelawadee" panose="020B0502040204020203" pitchFamily="34" charset="-34"/>
              </a:rPr>
              <a:t>กรองเงื่อนไข</a:t>
            </a:r>
            <a:endParaRPr lang="en-US" sz="1600" b="1" dirty="0">
              <a:latin typeface="Leelawadee" panose="020B0502040204020203" pitchFamily="34" charset="-34"/>
              <a:cs typeface="Leelawadee" panose="020B0502040204020203" pitchFamily="34" charset="-34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6A711B3-1A36-44FF-963A-5EE4AB8D3BF7}"/>
              </a:ext>
            </a:extLst>
          </p:cNvPr>
          <p:cNvSpPr/>
          <p:nvPr/>
        </p:nvSpPr>
        <p:spPr>
          <a:xfrm>
            <a:off x="7888410" y="908716"/>
            <a:ext cx="3444187" cy="3702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>
                <a:latin typeface="Leelawadee" panose="020B0502040204020203" pitchFamily="34" charset="-34"/>
                <a:cs typeface="Leelawadee" panose="020B0502040204020203" pitchFamily="34" charset="-34"/>
              </a:rPr>
              <a:t>ผลลัพธ์ที่ต้องการ</a:t>
            </a:r>
            <a:r>
              <a:rPr lang="en-US" b="1" dirty="0">
                <a:latin typeface="Leelawadee" panose="020B0502040204020203" pitchFamily="34" charset="-34"/>
                <a:cs typeface="Leelawadee" panose="020B0502040204020203" pitchFamily="34" charset="-34"/>
              </a:rPr>
              <a:t>(Master Table)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C1097AC-8819-4AE8-8DF2-E71CEC5A3C01}"/>
              </a:ext>
            </a:extLst>
          </p:cNvPr>
          <p:cNvSpPr/>
          <p:nvPr/>
        </p:nvSpPr>
        <p:spPr>
          <a:xfrm>
            <a:off x="1552769" y="917929"/>
            <a:ext cx="3444187" cy="3702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>
                <a:latin typeface="Leelawadee" panose="020B0502040204020203" pitchFamily="34" charset="-34"/>
                <a:cs typeface="Leelawadee" panose="020B0502040204020203" pitchFamily="34" charset="-34"/>
              </a:rPr>
              <a:t>ข้อมูลดิบ(</a:t>
            </a:r>
            <a:r>
              <a:rPr lang="en-US" b="1" dirty="0">
                <a:latin typeface="Leelawadee" panose="020B0502040204020203" pitchFamily="34" charset="-34"/>
                <a:cs typeface="Leelawadee" panose="020B0502040204020203" pitchFamily="34" charset="-34"/>
              </a:rPr>
              <a:t>Transaction Table</a:t>
            </a:r>
            <a:r>
              <a:rPr lang="th-TH" b="1" dirty="0">
                <a:latin typeface="Leelawadee" panose="020B0502040204020203" pitchFamily="34" charset="-34"/>
                <a:cs typeface="Leelawadee" panose="020B0502040204020203" pitchFamily="34" charset="-34"/>
              </a:rPr>
              <a:t>)</a:t>
            </a:r>
            <a:endParaRPr lang="en-US" b="1" dirty="0">
              <a:latin typeface="Leelawadee" panose="020B0502040204020203" pitchFamily="34" charset="-34"/>
              <a:cs typeface="Leelawadee" panose="020B05020402040202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1298812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271</Words>
  <Application>Microsoft Office PowerPoint</Application>
  <PresentationFormat>Widescreen</PresentationFormat>
  <Paragraphs>21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Leelawadee</vt:lpstr>
      <vt:lpstr>Office Theme</vt:lpstr>
      <vt:lpstr>คำถาม: ความต้องการสร้าง Master Table พนง. โดย Filter เอาเฉพาะ Record ล่าสุดของพนง.มาสร้างเป็น Master Table</vt:lpstr>
      <vt:lpstr>Background ข้อมูล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tatchawin sangsappan</dc:creator>
  <cp:lastModifiedBy>tatchawin sangsappan</cp:lastModifiedBy>
  <cp:revision>18</cp:revision>
  <dcterms:created xsi:type="dcterms:W3CDTF">2021-08-07T07:25:20Z</dcterms:created>
  <dcterms:modified xsi:type="dcterms:W3CDTF">2021-08-07T10:23:32Z</dcterms:modified>
</cp:coreProperties>
</file>